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25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414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8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96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7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6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6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6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D354-4039-49C6-9214-856EDAC7F2ED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1F4D9C-958D-4031-A50B-89D36DD5A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E642-DAE8-5DC3-8ED2-209F38260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579418"/>
            <a:ext cx="5826719" cy="247141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Online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Payment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4CBD3-5093-9089-1760-2EF99FB8E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2023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K.Murray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A logo for a quilter&#10;&#10;Description automatically generated">
            <a:extLst>
              <a:ext uri="{FF2B5EF4-FFF2-40B4-BE49-F238E27FC236}">
                <a16:creationId xmlns:a16="http://schemas.microsoft.com/office/drawing/2014/main" id="{6EC8B562-CFAA-18DD-6A25-922EB54DA7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1"/>
          <a:stretch/>
        </p:blipFill>
        <p:spPr>
          <a:xfrm>
            <a:off x="1026367" y="827407"/>
            <a:ext cx="3743059" cy="2393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B7B219-01C6-771B-983B-44EC5ED2CCBC}"/>
              </a:ext>
            </a:extLst>
          </p:cNvPr>
          <p:cNvSpPr txBox="1"/>
          <p:nvPr/>
        </p:nvSpPr>
        <p:spPr>
          <a:xfrm>
            <a:off x="308263" y="6118151"/>
            <a:ext cx="5883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https://form.jotform.com/azquiltersguild/payment-request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8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3F8A-7E8A-EF41-3739-AF983D1E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0" y="609600"/>
            <a:ext cx="6819901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happens when you SUBMIT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D149-D615-35B9-215C-7D988B98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18673"/>
            <a:ext cx="6347714" cy="48860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Almost immediately, the Submitter will receive a confirmation email for their records.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completed form will be automatically sent to the AQG authorities for signature approval.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signed form will be sent to the AQG Treasurer for </a:t>
            </a:r>
            <a:r>
              <a:rPr lang="en-US" sz="2400"/>
              <a:t>payment processing, and a  </a:t>
            </a:r>
            <a:r>
              <a:rPr lang="en-US" sz="2400" dirty="0"/>
              <a:t>status email will be sent to the Submitter.</a:t>
            </a:r>
          </a:p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Questions ???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Contact treasurer@aqgmail.org</a:t>
            </a:r>
          </a:p>
        </p:txBody>
      </p:sp>
    </p:spTree>
    <p:extLst>
      <p:ext uri="{BB962C8B-B14F-4D97-AF65-F5344CB8AC3E}">
        <p14:creationId xmlns:p14="http://schemas.microsoft.com/office/powerpoint/2010/main" val="324959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35C4-A1FE-DEBD-73C9-C7CE531F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95300"/>
            <a:ext cx="6913419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Payment Request form is moving online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EE3B7-C696-A7E6-2ACB-DD972354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922100"/>
            <a:ext cx="6362701" cy="56182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b="1" dirty="0"/>
              <a:t>… what you need to know 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2560A52-4CB1-DE2F-1694-CBD339D51C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9" r="7802"/>
          <a:stretch/>
        </p:blipFill>
        <p:spPr>
          <a:xfrm>
            <a:off x="4800599" y="1228436"/>
            <a:ext cx="3629893" cy="4008582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Picture 6" descr="A payment form with a check list&#10;&#10;Description automatically generated with medium confidence">
            <a:extLst>
              <a:ext uri="{FF2B5EF4-FFF2-40B4-BE49-F238E27FC236}">
                <a16:creationId xmlns:a16="http://schemas.microsoft.com/office/drawing/2014/main" id="{EB8B767E-E751-272F-E978-C5BE5505C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799">
            <a:off x="524329" y="2111902"/>
            <a:ext cx="3702536" cy="3765611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F873450B-FBAD-9AD1-0B28-7E0D6F519F36}"/>
              </a:ext>
            </a:extLst>
          </p:cNvPr>
          <p:cNvSpPr/>
          <p:nvPr/>
        </p:nvSpPr>
        <p:spPr>
          <a:xfrm>
            <a:off x="3965434" y="2484541"/>
            <a:ext cx="1039091" cy="11430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9979-0219-88AD-5B3E-5F362946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Page 1 includes the same basic questions as the paper form: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A1B91-E040-C9F7-6734-EF2BF862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35899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b="1" dirty="0"/>
              <a:t>Payee Contact Info: </a:t>
            </a:r>
            <a:r>
              <a:rPr lang="en-US" sz="2400" dirty="0"/>
              <a:t>who needs to be paid?</a:t>
            </a:r>
          </a:p>
          <a:p>
            <a:r>
              <a:rPr lang="en-US" sz="2400" b="1" dirty="0"/>
              <a:t>List all the requested payments </a:t>
            </a:r>
          </a:p>
          <a:p>
            <a:r>
              <a:rPr lang="en-US" sz="2400" b="1" dirty="0"/>
              <a:t>Calculate the total requested amount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1AF643-6302-C76E-F93A-1304C871D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1" b="4231"/>
          <a:stretch/>
        </p:blipFill>
        <p:spPr>
          <a:xfrm>
            <a:off x="1705217" y="3791590"/>
            <a:ext cx="5033886" cy="272351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7775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8416-EE31-478A-60A3-FEF58567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92" y="609600"/>
            <a:ext cx="6622474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Don’t forget to upload the invoices or receipts 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E637-CC44-2188-7DBC-34020DB01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360928"/>
            <a:ext cx="6518566" cy="887472"/>
          </a:xfrm>
        </p:spPr>
        <p:txBody>
          <a:bodyPr>
            <a:normAutofit/>
          </a:bodyPr>
          <a:lstStyle/>
          <a:p>
            <a:r>
              <a:rPr lang="en-US" sz="2400" dirty="0"/>
              <a:t>Missing paperwork is the most common reason for a payment request to be denied.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5AAF0062-5655-2A11-0FFC-A6CAD9039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2" y="2168674"/>
            <a:ext cx="6821681" cy="2758927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99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125C-E883-A518-A898-0F04A23A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4517"/>
            <a:ext cx="6347713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Identify who should be involved in Approving this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33256-2A22-8DD3-BDFC-4C7875C48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47272"/>
            <a:ext cx="6347714" cy="4110963"/>
          </a:xfrm>
        </p:spPr>
        <p:txBody>
          <a:bodyPr>
            <a:normAutofit/>
          </a:bodyPr>
          <a:lstStyle/>
          <a:p>
            <a:r>
              <a:rPr lang="en-US" sz="2400" b="1" dirty="0"/>
              <a:t>Submitter</a:t>
            </a:r>
            <a:r>
              <a:rPr lang="en-US" sz="2400" dirty="0"/>
              <a:t> = This is the person filling out the answers on this form. The Confirmation email will be sent to the Submission email address.</a:t>
            </a:r>
          </a:p>
          <a:p>
            <a:pPr>
              <a:spcBef>
                <a:spcPts val="1800"/>
              </a:spcBef>
            </a:pPr>
            <a:r>
              <a:rPr lang="en-US" sz="2400" b="1" dirty="0"/>
              <a:t>Requestor</a:t>
            </a:r>
            <a:r>
              <a:rPr lang="en-US" sz="2400" dirty="0"/>
              <a:t> = This is an AQG Board Member or Committee Chair who is authorized to request payments from a specific budget category.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400" dirty="0"/>
              <a:t> </a:t>
            </a:r>
            <a:r>
              <a:rPr lang="en-US" sz="2400" b="1" dirty="0"/>
              <a:t>Need Help??  </a:t>
            </a:r>
            <a:r>
              <a:rPr lang="en-US" sz="2400" dirty="0"/>
              <a:t>Flip the switch …</a:t>
            </a:r>
          </a:p>
        </p:txBody>
      </p:sp>
      <p:pic>
        <p:nvPicPr>
          <p:cNvPr id="5" name="Picture 4" descr="A close-up of a form&#10;&#10;Description automatically generated">
            <a:extLst>
              <a:ext uri="{FF2B5EF4-FFF2-40B4-BE49-F238E27FC236}">
                <a16:creationId xmlns:a16="http://schemas.microsoft.com/office/drawing/2014/main" id="{3883A871-EB4B-1390-D1F9-6BBC4F3C1B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7" b="53009"/>
          <a:stretch/>
        </p:blipFill>
        <p:spPr>
          <a:xfrm>
            <a:off x="1013679" y="5104248"/>
            <a:ext cx="6347713" cy="1639453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4472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3F8A-7E8A-EF41-3739-AF983D1E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the Submitter is an AQG Board Member or Committee Chair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D149-D615-35B9-215C-7D988B98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25509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/>
              <a:t>Identify yourself as the Requestor and sign the form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3068C029-18CB-8F88-9FC9-4B0405EC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48" b="-1"/>
          <a:stretch/>
        </p:blipFill>
        <p:spPr>
          <a:xfrm>
            <a:off x="1996738" y="2656784"/>
            <a:ext cx="4217670" cy="3880773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1692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3F8A-7E8A-EF41-3739-AF983D1E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everyone else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D149-D615-35B9-215C-7D988B98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65437"/>
            <a:ext cx="6347714" cy="3921618"/>
          </a:xfrm>
        </p:spPr>
        <p:txBody>
          <a:bodyPr>
            <a:normAutofit/>
          </a:bodyPr>
          <a:lstStyle/>
          <a:p>
            <a:r>
              <a:rPr lang="en-US" sz="2400" dirty="0"/>
              <a:t>Please identify the Requestor. The form will be automatically sent to them for signature.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A69AD949-E3A1-5A3B-9807-A48C9384F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1" y="2540056"/>
            <a:ext cx="5802882" cy="3881526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9276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8B24-64CA-771B-AA92-9D4766983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How to respond to a “Requestor Signature Required”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70D1-0629-0749-F725-C828E722D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067790"/>
            <a:ext cx="7100457" cy="4561610"/>
          </a:xfrm>
        </p:spPr>
        <p:txBody>
          <a:bodyPr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1.  Click green/red button in email to open interface: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2.  Approval or Deny &amp; Sign </a:t>
            </a:r>
            <a:r>
              <a:rPr lang="en-US" sz="2200" dirty="0">
                <a:solidFill>
                  <a:schemeClr val="tx1"/>
                </a:solidFill>
              </a:rPr>
              <a:t>(see screenshot next slide)</a:t>
            </a: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… Be sure to write comments for denied requests !!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553D7E6-C253-A757-0F5F-045EE5CFE2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3"/>
          <a:stretch/>
        </p:blipFill>
        <p:spPr>
          <a:xfrm>
            <a:off x="886690" y="2777258"/>
            <a:ext cx="6546271" cy="1779155"/>
          </a:xfrm>
          <a:prstGeom prst="rect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9232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D199-8C7E-D8A7-0E75-8FB94138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94753"/>
            <a:ext cx="6347713" cy="78278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Requestor Signature Interface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F3CCD45E-4E49-914A-B4E2-3706EA6B3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46" y="1298864"/>
            <a:ext cx="5640474" cy="5382491"/>
          </a:xfr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79CBB0F4-3779-1CE3-BD60-6D6AE336E6ED}"/>
              </a:ext>
            </a:extLst>
          </p:cNvPr>
          <p:cNvSpPr/>
          <p:nvPr/>
        </p:nvSpPr>
        <p:spPr>
          <a:xfrm rot="20985391">
            <a:off x="2597281" y="1394981"/>
            <a:ext cx="1871372" cy="133003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Approve / Deny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C54285D-12AA-E285-FEEB-5CA377838299}"/>
              </a:ext>
            </a:extLst>
          </p:cNvPr>
          <p:cNvSpPr/>
          <p:nvPr/>
        </p:nvSpPr>
        <p:spPr>
          <a:xfrm>
            <a:off x="4400274" y="2919503"/>
            <a:ext cx="2855896" cy="121573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 Type / Draw Signature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4192533B-71D8-5095-A133-03A651BE013C}"/>
              </a:ext>
            </a:extLst>
          </p:cNvPr>
          <p:cNvSpPr/>
          <p:nvPr/>
        </p:nvSpPr>
        <p:spPr>
          <a:xfrm rot="20918800">
            <a:off x="1917058" y="4409238"/>
            <a:ext cx="2342577" cy="166167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 Comment (esp. for Denials)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9480E3C-2686-96B0-7E05-C34E811A8E0B}"/>
              </a:ext>
            </a:extLst>
          </p:cNvPr>
          <p:cNvSpPr/>
          <p:nvPr/>
        </p:nvSpPr>
        <p:spPr>
          <a:xfrm rot="558376">
            <a:off x="4854103" y="4576663"/>
            <a:ext cx="1569811" cy="149283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 DONE</a:t>
            </a:r>
          </a:p>
        </p:txBody>
      </p:sp>
    </p:spTree>
    <p:extLst>
      <p:ext uri="{BB962C8B-B14F-4D97-AF65-F5344CB8AC3E}">
        <p14:creationId xmlns:p14="http://schemas.microsoft.com/office/powerpoint/2010/main" val="39389114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230</TotalTime>
  <Words>342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3</vt:lpstr>
      <vt:lpstr>Facet</vt:lpstr>
      <vt:lpstr> Online  Payment Request</vt:lpstr>
      <vt:lpstr>The Payment Request form is moving online … </vt:lpstr>
      <vt:lpstr>Page 1 includes the same basic questions as the paper form:</vt:lpstr>
      <vt:lpstr>Don’t forget to upload the invoices or receipts !!</vt:lpstr>
      <vt:lpstr>Identify who should be involved in Approving this payment</vt:lpstr>
      <vt:lpstr>If the Submitter is an AQG Board Member or Committee Chair …</vt:lpstr>
      <vt:lpstr>For everyone else …</vt:lpstr>
      <vt:lpstr>How to respond to a “Requestor Signature Required” email</vt:lpstr>
      <vt:lpstr>Requestor Signature Interface</vt:lpstr>
      <vt:lpstr>What happens when you SUBMIT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Murray</dc:creator>
  <cp:lastModifiedBy>Kimberly Murray</cp:lastModifiedBy>
  <cp:revision>20</cp:revision>
  <cp:lastPrinted>2023-08-16T06:22:29Z</cp:lastPrinted>
  <dcterms:created xsi:type="dcterms:W3CDTF">2023-08-16T05:09:29Z</dcterms:created>
  <dcterms:modified xsi:type="dcterms:W3CDTF">2023-08-22T03:33:13Z</dcterms:modified>
</cp:coreProperties>
</file>